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303" r:id="rId3"/>
    <p:sldId id="264" r:id="rId4"/>
    <p:sldId id="259" r:id="rId5"/>
    <p:sldId id="308" r:id="rId6"/>
    <p:sldId id="284" r:id="rId7"/>
    <p:sldId id="273" r:id="rId8"/>
    <p:sldId id="297" r:id="rId9"/>
    <p:sldId id="298" r:id="rId10"/>
    <p:sldId id="299" r:id="rId11"/>
    <p:sldId id="301" r:id="rId12"/>
    <p:sldId id="262" r:id="rId13"/>
    <p:sldId id="302" r:id="rId14"/>
    <p:sldId id="304" r:id="rId15"/>
    <p:sldId id="326" r:id="rId16"/>
    <p:sldId id="313" r:id="rId17"/>
    <p:sldId id="318" r:id="rId18"/>
    <p:sldId id="324" r:id="rId19"/>
    <p:sldId id="314" r:id="rId20"/>
    <p:sldId id="319" r:id="rId21"/>
    <p:sldId id="320" r:id="rId22"/>
    <p:sldId id="321" r:id="rId23"/>
    <p:sldId id="306" r:id="rId24"/>
    <p:sldId id="278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HY견고딕" panose="02030600000101010101" pitchFamily="18" charset="-127"/>
      <p:regular r:id="rId35"/>
    </p:embeddedFont>
    <p:embeddedFont>
      <p:font typeface="HY얕은샘물M" panose="02030600000101010101" pitchFamily="18" charset="-127"/>
      <p:regular r:id="rId36"/>
    </p:embeddedFont>
    <p:embeddedFont>
      <p:font typeface="HY중고딕" panose="02030600000101010101" pitchFamily="18" charset="-127"/>
      <p:regular r:id="rId37"/>
    </p:embeddedFont>
    <p:embeddedFont>
      <p:font typeface="Inter" panose="020B0600000101010101" charset="0"/>
      <p:regular r:id="rId38"/>
      <p:bold r:id="rId39"/>
    </p:embeddedFont>
    <p:embeddedFont>
      <p:font typeface="Inter-Regular" panose="020B0600000101010101" charset="0"/>
      <p:regular r:id="rId40"/>
      <p:bold r:id="rId41"/>
    </p:embeddedFont>
    <p:embeddedFont>
      <p:font typeface="Playfair Display" panose="020B0600000101010101" charset="0"/>
      <p:regular r:id="rId42"/>
      <p:bold r:id="rId43"/>
      <p:italic r:id="rId44"/>
      <p:boldItalic r:id="rId45"/>
    </p:embeddedFont>
    <p:embeddedFont>
      <p:font typeface="Playfair Display Regular" panose="020B0600000101010101" charset="0"/>
      <p:regular r:id="rId46"/>
      <p:bold r:id="rId47"/>
      <p:italic r:id="rId48"/>
      <p:boldItalic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휴먼모음T" panose="02030504000101010101" pitchFamily="18" charset="-127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220409" initials="e" lastIdx="1" clrIdx="0">
    <p:extLst>
      <p:ext uri="{19B8F6BF-5375-455C-9EA6-DF929625EA0E}">
        <p15:presenceInfo xmlns:p15="http://schemas.microsoft.com/office/powerpoint/2012/main" userId="ez220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ED"/>
    <a:srgbClr val="FFE3DD"/>
    <a:srgbClr val="FFF8F7"/>
    <a:srgbClr val="FF0000"/>
    <a:srgbClr val="FFB9A7"/>
    <a:srgbClr val="DA8671"/>
    <a:srgbClr val="FFF3F1"/>
    <a:srgbClr val="FFB4BA"/>
    <a:srgbClr val="909090"/>
    <a:srgbClr val="D26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79859" autoAdjust="0"/>
  </p:normalViewPr>
  <p:slideViewPr>
    <p:cSldViewPr snapToGrid="0">
      <p:cViewPr varScale="1">
        <p:scale>
          <a:sx n="80" d="100"/>
          <a:sy n="80" d="100"/>
        </p:scale>
        <p:origin x="12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9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88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5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32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1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19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951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1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36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917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22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9989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039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 틀 수정 예정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2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466725" y="1156162"/>
            <a:ext cx="4105275" cy="32502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유기견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보호 관리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dirty="0">
              <a:solidFill>
                <a:srgbClr val="90909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22BF1-4484-43C8-BB56-3CFC439E31DF}"/>
              </a:ext>
            </a:extLst>
          </p:cNvPr>
          <p:cNvSpPr txBox="1"/>
          <p:nvPr/>
        </p:nvSpPr>
        <p:spPr>
          <a:xfrm>
            <a:off x="-152400" y="3086100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‘GUI </a:t>
            </a:r>
            <a:r>
              <a:rPr lang="ko-KR" altLang="en-US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3600" dirty="0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14381478-8870-45FE-BFF5-8728FA855B67}"/>
              </a:ext>
            </a:extLst>
          </p:cNvPr>
          <p:cNvSpPr/>
          <p:nvPr/>
        </p:nvSpPr>
        <p:spPr>
          <a:xfrm>
            <a:off x="4019551" y="4196318"/>
            <a:ext cx="3143250" cy="42023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 동원 김 봄비 문 </a:t>
            </a:r>
            <a:r>
              <a:rPr lang="ko-KR" altLang="en-US" sz="1800" dirty="0" err="1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희인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한 현지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EAB53B5B-BAE5-42C2-B15B-3E36A5CC4E1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B3FA7-587A-4CDD-AA23-B716EA88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04"/>
          <a:stretch/>
        </p:blipFill>
        <p:spPr>
          <a:xfrm>
            <a:off x="0" y="1254175"/>
            <a:ext cx="9144000" cy="263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B6439-2B35-4695-9A94-6027F3647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b="7698"/>
          <a:stretch/>
        </p:blipFill>
        <p:spPr>
          <a:xfrm>
            <a:off x="7392859" y="4073575"/>
            <a:ext cx="1285875" cy="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8F1039DB-151A-4171-91BA-108F9B55FE50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83ECC-3440-46F3-9A11-716CE043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239"/>
            <a:ext cx="9144000" cy="264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5DFAA2-EEF7-41B2-BA7E-9A124A7D5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" b="7000"/>
          <a:stretch/>
        </p:blipFill>
        <p:spPr>
          <a:xfrm>
            <a:off x="7402384" y="4076699"/>
            <a:ext cx="1276350" cy="8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368074-0965-42F0-AE02-8AAF70154A04}"/>
              </a:ext>
            </a:extLst>
          </p:cNvPr>
          <p:cNvGrpSpPr/>
          <p:nvPr/>
        </p:nvGrpSpPr>
        <p:grpSpPr>
          <a:xfrm>
            <a:off x="815548" y="916956"/>
            <a:ext cx="7512904" cy="4174805"/>
            <a:chOff x="107092" y="459948"/>
            <a:chExt cx="11902530" cy="69960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658D4-9C8D-4605-9525-6F020D02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2" y="459950"/>
              <a:ext cx="2341683" cy="34215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7016073-6427-4D2B-986C-8581303FF2CE}"/>
                </a:ext>
              </a:extLst>
            </p:cNvPr>
            <p:cNvCxnSpPr>
              <a:cxnSpLocks/>
            </p:cNvCxnSpPr>
            <p:nvPr/>
          </p:nvCxnSpPr>
          <p:spPr>
            <a:xfrm>
              <a:off x="2765598" y="699798"/>
              <a:ext cx="107893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CA9802-DC21-4733-8A00-0D2D474B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138" y="45995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EC314-D8EC-46B8-AF3A-88782E0A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38" y="353631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9916EE-A307-4B62-9635-50B2DA01F6CB}"/>
                </a:ext>
              </a:extLst>
            </p:cNvPr>
            <p:cNvSpPr/>
            <p:nvPr/>
          </p:nvSpPr>
          <p:spPr>
            <a:xfrm>
              <a:off x="4842587" y="5887623"/>
              <a:ext cx="746448" cy="42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6FD21-E653-44BB-AB60-99B4EEEE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5426" y="459948"/>
              <a:ext cx="4134196" cy="60407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890FDD-3222-4EE1-B1F4-989A36DD39E7}"/>
                </a:ext>
              </a:extLst>
            </p:cNvPr>
            <p:cNvSpPr/>
            <p:nvPr/>
          </p:nvSpPr>
          <p:spPr>
            <a:xfrm>
              <a:off x="7809721" y="5374440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5952A-D342-46B6-8E3A-E65E664911A2}"/>
                </a:ext>
              </a:extLst>
            </p:cNvPr>
            <p:cNvSpPr txBox="1"/>
            <p:nvPr/>
          </p:nvSpPr>
          <p:spPr>
            <a:xfrm>
              <a:off x="292415" y="4589797"/>
              <a:ext cx="2932382" cy="85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1. </a:t>
              </a:r>
              <a:r>
                <a:rPr lang="ko-KR" altLang="en-US" sz="1200" dirty="0"/>
                <a:t>추가버튼을 누르면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다음과 같은 창 실행됨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E844-7DB8-434B-BEB2-F5C5B8D84D1E}"/>
                </a:ext>
              </a:extLst>
            </p:cNvPr>
            <p:cNvSpPr txBox="1"/>
            <p:nvPr/>
          </p:nvSpPr>
          <p:spPr>
            <a:xfrm>
              <a:off x="3610942" y="6585403"/>
              <a:ext cx="4357395" cy="870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2. </a:t>
              </a:r>
              <a:r>
                <a:rPr lang="ko-KR" altLang="en-US" sz="1200" dirty="0" err="1"/>
                <a:t>견종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코드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마릿수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보호센터위치를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입력 후 체크표시 클릭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ED119E-7888-48A9-8E11-745B5F2D9C49}"/>
                </a:ext>
              </a:extLst>
            </p:cNvPr>
            <p:cNvSpPr txBox="1"/>
            <p:nvPr/>
          </p:nvSpPr>
          <p:spPr>
            <a:xfrm>
              <a:off x="8865283" y="6589539"/>
              <a:ext cx="2697997" cy="464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추가 된 사항 확인</a:t>
              </a:r>
            </a:p>
          </p:txBody>
        </p:sp>
      </p:grp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368FEA0-DB2C-4563-BC5D-CFDD559B81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5594" y="969838"/>
            <a:ext cx="1866321" cy="2046809"/>
          </a:xfrm>
          <a:prstGeom prst="bentConnector4">
            <a:avLst>
              <a:gd name="adj1" fmla="val -20925"/>
              <a:gd name="adj2" fmla="val 669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B6242D-2505-46BE-8A09-319C84E8417A}"/>
              </a:ext>
            </a:extLst>
          </p:cNvPr>
          <p:cNvSpPr/>
          <p:nvPr/>
        </p:nvSpPr>
        <p:spPr>
          <a:xfrm>
            <a:off x="978111" y="2777805"/>
            <a:ext cx="344127" cy="158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5A694-F66E-41D2-AAA6-EE0790A2D78E}"/>
              </a:ext>
            </a:extLst>
          </p:cNvPr>
          <p:cNvGrpSpPr/>
          <p:nvPr/>
        </p:nvGrpSpPr>
        <p:grpSpPr>
          <a:xfrm>
            <a:off x="865189" y="577350"/>
            <a:ext cx="7413622" cy="4373719"/>
            <a:chOff x="112354" y="459339"/>
            <a:chExt cx="11903674" cy="702265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554F065-6857-4E32-924A-E90DB2B423E1}"/>
                </a:ext>
              </a:extLst>
            </p:cNvPr>
            <p:cNvCxnSpPr>
              <a:cxnSpLocks/>
            </p:cNvCxnSpPr>
            <p:nvPr/>
          </p:nvCxnSpPr>
          <p:spPr>
            <a:xfrm>
              <a:off x="2843749" y="709127"/>
              <a:ext cx="74275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88F98D-31BB-4AD5-AEA4-E21E53B8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설명선 3 2">
              <a:extLst>
                <a:ext uri="{FF2B5EF4-FFF2-40B4-BE49-F238E27FC236}">
                  <a16:creationId xmlns:a16="http://schemas.microsoft.com/office/drawing/2014/main" id="{537D85B1-47CB-4BB0-B0C7-E9FCB6428367}"/>
                </a:ext>
              </a:extLst>
            </p:cNvPr>
            <p:cNvSpPr/>
            <p:nvPr/>
          </p:nvSpPr>
          <p:spPr>
            <a:xfrm>
              <a:off x="970381" y="3582957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68439"/>
                <a:gd name="adj6" fmla="val 333776"/>
                <a:gd name="adj7" fmla="val -1172964"/>
                <a:gd name="adj8" fmla="val 33419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B9024C-29CC-44BD-9CA2-3AE6C36D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251" y="459339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F29BF5-4003-4545-8313-F03ED7F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3580" y="3569368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328DDB-ECEC-497C-8F43-D2721045D83C}"/>
                </a:ext>
              </a:extLst>
            </p:cNvPr>
            <p:cNvSpPr/>
            <p:nvPr/>
          </p:nvSpPr>
          <p:spPr>
            <a:xfrm>
              <a:off x="5514387" y="4991876"/>
              <a:ext cx="587829" cy="821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288756-69C1-43DA-B26D-D9094165998F}"/>
                </a:ext>
              </a:extLst>
            </p:cNvPr>
            <p:cNvSpPr/>
            <p:nvPr/>
          </p:nvSpPr>
          <p:spPr>
            <a:xfrm>
              <a:off x="4786602" y="5976301"/>
              <a:ext cx="690462" cy="396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11">
              <a:extLst>
                <a:ext uri="{FF2B5EF4-FFF2-40B4-BE49-F238E27FC236}">
                  <a16:creationId xmlns:a16="http://schemas.microsoft.com/office/drawing/2014/main" id="{FC380C26-293F-41A0-A524-CF2D9709E933}"/>
                </a:ext>
              </a:extLst>
            </p:cNvPr>
            <p:cNvCxnSpPr>
              <a:stCxn id="31" idx="1"/>
              <a:endCxn id="32" idx="0"/>
            </p:cNvCxnSpPr>
            <p:nvPr/>
          </p:nvCxnSpPr>
          <p:spPr>
            <a:xfrm rot="10800000" flipV="1">
              <a:off x="5131833" y="5402423"/>
              <a:ext cx="382554" cy="57387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D3ACFFB-11D0-4FEE-BE38-06C2B419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6227" y="459339"/>
              <a:ext cx="4199801" cy="61366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EE7E14-E778-42F9-9450-06387826C714}"/>
                </a:ext>
              </a:extLst>
            </p:cNvPr>
            <p:cNvSpPr/>
            <p:nvPr/>
          </p:nvSpPr>
          <p:spPr>
            <a:xfrm>
              <a:off x="7809722" y="548640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BF9AC-BD9B-4677-B3E1-FEC52E89D57E}"/>
                </a:ext>
              </a:extLst>
            </p:cNvPr>
            <p:cNvSpPr txBox="1"/>
            <p:nvPr/>
          </p:nvSpPr>
          <p:spPr>
            <a:xfrm>
              <a:off x="305845" y="4594914"/>
              <a:ext cx="3682016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4. </a:t>
              </a:r>
              <a:r>
                <a:rPr lang="ko-KR" altLang="en-US" sz="1200" dirty="0"/>
                <a:t>수정사항이 있을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수정버튼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연필모양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5B538-1C2E-48E1-B02E-9C8CA2F44873}"/>
                </a:ext>
              </a:extLst>
            </p:cNvPr>
            <p:cNvSpPr txBox="1"/>
            <p:nvPr/>
          </p:nvSpPr>
          <p:spPr>
            <a:xfrm>
              <a:off x="4571996" y="6688073"/>
              <a:ext cx="247261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5. </a:t>
              </a:r>
              <a:r>
                <a:rPr lang="ko-KR" altLang="en-US" sz="1200" dirty="0"/>
                <a:t>수정할 사항 기입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FCEAF-9036-49BE-8E9D-7D0F3BC9190A}"/>
                </a:ext>
              </a:extLst>
            </p:cNvPr>
            <p:cNvSpPr txBox="1"/>
            <p:nvPr/>
          </p:nvSpPr>
          <p:spPr>
            <a:xfrm>
              <a:off x="9002105" y="6688073"/>
              <a:ext cx="182804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6. </a:t>
              </a:r>
              <a:r>
                <a:rPr lang="ko-KR" altLang="en-US" sz="1200" dirty="0"/>
                <a:t>수정사항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73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14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F9828E-A5C4-40CD-BFF4-4D84843F193D}"/>
              </a:ext>
            </a:extLst>
          </p:cNvPr>
          <p:cNvGrpSpPr/>
          <p:nvPr/>
        </p:nvGrpSpPr>
        <p:grpSpPr>
          <a:xfrm>
            <a:off x="467695" y="632409"/>
            <a:ext cx="8211039" cy="3878681"/>
            <a:chOff x="140347" y="226073"/>
            <a:chExt cx="11698062" cy="5525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23FAD52-9EF7-444E-A9A3-2983C3E9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47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1C6545-869B-4584-B554-A6889792F1C6}"/>
                </a:ext>
              </a:extLst>
            </p:cNvPr>
            <p:cNvSpPr/>
            <p:nvPr/>
          </p:nvSpPr>
          <p:spPr>
            <a:xfrm>
              <a:off x="140347" y="653143"/>
              <a:ext cx="634094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BC5A4F1-8D7D-47EF-80D9-E64C2CB78EF0}"/>
                </a:ext>
              </a:extLst>
            </p:cNvPr>
            <p:cNvCxnSpPr/>
            <p:nvPr/>
          </p:nvCxnSpPr>
          <p:spPr>
            <a:xfrm flipV="1">
              <a:off x="783771" y="769775"/>
              <a:ext cx="3074631" cy="139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B41AF0-7837-4BB3-B2D8-33D091DD79C1}"/>
                </a:ext>
              </a:extLst>
            </p:cNvPr>
            <p:cNvSpPr/>
            <p:nvPr/>
          </p:nvSpPr>
          <p:spPr>
            <a:xfrm>
              <a:off x="140347" y="905070"/>
              <a:ext cx="634094" cy="242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10">
              <a:extLst>
                <a:ext uri="{FF2B5EF4-FFF2-40B4-BE49-F238E27FC236}">
                  <a16:creationId xmlns:a16="http://schemas.microsoft.com/office/drawing/2014/main" id="{9176CD09-6A7D-4097-8801-149643FC66C0}"/>
                </a:ext>
              </a:extLst>
            </p:cNvPr>
            <p:cNvCxnSpPr>
              <a:stCxn id="43" idx="2"/>
            </p:cNvCxnSpPr>
            <p:nvPr/>
          </p:nvCxnSpPr>
          <p:spPr>
            <a:xfrm rot="16200000" flipH="1">
              <a:off x="840435" y="764624"/>
              <a:ext cx="2687216" cy="345329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9596CB-FFD1-4547-9117-3EF5DDAB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0549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214FA3-D8EB-4FCD-A51B-27BD1493C184}"/>
                </a:ext>
              </a:extLst>
            </p:cNvPr>
            <p:cNvSpPr/>
            <p:nvPr/>
          </p:nvSpPr>
          <p:spPr>
            <a:xfrm>
              <a:off x="6432288" y="671806"/>
              <a:ext cx="444373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DEAD024-3C9B-44F5-A45A-444F78AE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0359" y="3713583"/>
              <a:ext cx="344805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꺾인 연결선 18">
              <a:extLst>
                <a:ext uri="{FF2B5EF4-FFF2-40B4-BE49-F238E27FC236}">
                  <a16:creationId xmlns:a16="http://schemas.microsoft.com/office/drawing/2014/main" id="{0A6A0EAA-BAA9-4E8E-8F1B-B6431FBC4C7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6895322" y="783771"/>
              <a:ext cx="3219062" cy="29298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3B220-BD57-4000-ABA1-9E884271423D}"/>
                </a:ext>
              </a:extLst>
            </p:cNvPr>
            <p:cNvSpPr txBox="1"/>
            <p:nvPr/>
          </p:nvSpPr>
          <p:spPr>
            <a:xfrm>
              <a:off x="3921235" y="578950"/>
              <a:ext cx="1417087" cy="21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추가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수정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삭제 작업 완료 후 저장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DAACF4-2E52-4EE9-BCE5-1C7EF1D10371}"/>
                </a:ext>
              </a:extLst>
            </p:cNvPr>
            <p:cNvSpPr txBox="1"/>
            <p:nvPr/>
          </p:nvSpPr>
          <p:spPr>
            <a:xfrm>
              <a:off x="3910693" y="3590740"/>
              <a:ext cx="1417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종료</a:t>
              </a:r>
              <a:endParaRPr lang="en-US" altLang="ko-KR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3DC42-46C1-4013-B49C-D5172C00852B}"/>
                </a:ext>
              </a:extLst>
            </p:cNvPr>
            <p:cNvSpPr txBox="1"/>
            <p:nvPr/>
          </p:nvSpPr>
          <p:spPr>
            <a:xfrm>
              <a:off x="10276766" y="1345156"/>
              <a:ext cx="1561643" cy="180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버전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개발자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설명을</a:t>
              </a:r>
              <a:endParaRPr lang="en-US" altLang="ko-KR" sz="1400" dirty="0"/>
            </a:p>
            <a:p>
              <a:r>
                <a:rPr lang="ko-KR" altLang="en-US" sz="1400" dirty="0"/>
                <a:t>볼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677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25" y="252229"/>
            <a:ext cx="3303755" cy="487500"/>
          </a:xfrm>
        </p:spPr>
        <p:txBody>
          <a:bodyPr/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DAO –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 연동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A8C82-1839-44B5-B209-3C161061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228134"/>
            <a:ext cx="9029700" cy="3124200"/>
          </a:xfrm>
          <a:prstGeom prst="snip2DiagRect">
            <a:avLst>
              <a:gd name="adj1" fmla="val 0"/>
              <a:gd name="adj2" fmla="val 1136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0449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16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604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642313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소스 주석 및 설명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5431D-69A9-4FC6-9161-83844832E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273303"/>
            <a:ext cx="7200900" cy="1323975"/>
          </a:xfrm>
          <a:prstGeom prst="snip2DiagRect">
            <a:avLst>
              <a:gd name="adj1" fmla="val 0"/>
              <a:gd name="adj2" fmla="val 22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F070D94-E23B-4B8A-BD9D-039F91342080}"/>
              </a:ext>
            </a:extLst>
          </p:cNvPr>
          <p:cNvGrpSpPr/>
          <p:nvPr/>
        </p:nvGrpSpPr>
        <p:grpSpPr>
          <a:xfrm>
            <a:off x="6183263" y="2325960"/>
            <a:ext cx="2280674" cy="1189020"/>
            <a:chOff x="5937743" y="2232440"/>
            <a:chExt cx="2280674" cy="11890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1D0EBC-88C0-41ED-839C-3E215AB9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583" r="813"/>
            <a:stretch/>
          </p:blipFill>
          <p:spPr>
            <a:xfrm>
              <a:off x="5937743" y="2232440"/>
              <a:ext cx="2280674" cy="11890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7EBDFA-8CC8-47A1-AB87-CCC489F356AB}"/>
                </a:ext>
              </a:extLst>
            </p:cNvPr>
            <p:cNvSpPr/>
            <p:nvPr/>
          </p:nvSpPr>
          <p:spPr>
            <a:xfrm>
              <a:off x="5937744" y="2780675"/>
              <a:ext cx="2173616" cy="223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73120DDA-B984-4950-BA82-775170AF5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011" y="2408762"/>
            <a:ext cx="3310528" cy="256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C4913B-9A72-4CDE-8D5F-D92BE0473D6C}"/>
              </a:ext>
            </a:extLst>
          </p:cNvPr>
          <p:cNvCxnSpPr/>
          <p:nvPr/>
        </p:nvCxnSpPr>
        <p:spPr>
          <a:xfrm>
            <a:off x="5213087" y="2976537"/>
            <a:ext cx="7646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473C9-EE8D-400F-8931-895416CC7E6F}"/>
              </a:ext>
            </a:extLst>
          </p:cNvPr>
          <p:cNvSpPr txBox="1"/>
          <p:nvPr/>
        </p:nvSpPr>
        <p:spPr>
          <a:xfrm>
            <a:off x="5279947" y="3002354"/>
            <a:ext cx="71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63867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17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97281-945D-4E50-B7F1-C1FAFA52B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141" y="817296"/>
            <a:ext cx="5115718" cy="3856355"/>
          </a:xfrm>
          <a:prstGeom prst="snip2DiagRect">
            <a:avLst>
              <a:gd name="adj1" fmla="val 0"/>
              <a:gd name="adj2" fmla="val 429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1A0C0-2A2E-48B2-BA28-5A7C375CAD97}"/>
              </a:ext>
            </a:extLst>
          </p:cNvPr>
          <p:cNvSpPr txBox="1"/>
          <p:nvPr/>
        </p:nvSpPr>
        <p:spPr>
          <a:xfrm>
            <a:off x="210394" y="208239"/>
            <a:ext cx="340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51483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E84AA3-104A-4B2F-8F40-459CCCF5C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276D69-20E0-4BAA-A5F8-E503C1CF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52425"/>
            <a:ext cx="8610600" cy="443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DF7B6CB-AA0C-4DC9-A4A3-76A16155BACC}"/>
              </a:ext>
            </a:extLst>
          </p:cNvPr>
          <p:cNvSpPr/>
          <p:nvPr/>
        </p:nvSpPr>
        <p:spPr>
          <a:xfrm>
            <a:off x="3050827" y="1160140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87ADC-39D1-4208-9EFA-341650A27504}"/>
              </a:ext>
            </a:extLst>
          </p:cNvPr>
          <p:cNvGrpSpPr/>
          <p:nvPr/>
        </p:nvGrpSpPr>
        <p:grpSpPr>
          <a:xfrm>
            <a:off x="3026551" y="3530161"/>
            <a:ext cx="3437311" cy="892067"/>
            <a:chOff x="3026551" y="3530161"/>
            <a:chExt cx="3437311" cy="8920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6C4393-E0D0-4FF6-B5F6-E12E9E964EF4}"/>
                </a:ext>
              </a:extLst>
            </p:cNvPr>
            <p:cNvSpPr txBox="1"/>
            <p:nvPr/>
          </p:nvSpPr>
          <p:spPr>
            <a:xfrm>
              <a:off x="3026551" y="3899008"/>
              <a:ext cx="288509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추가할 항목을 선택하지 않고 추가 버튼을 누를 시 오류 메시지 발생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E140B3D6-FA01-4E97-931E-53E2002EE4A3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5911642" y="3530161"/>
              <a:ext cx="552220" cy="630457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69224D-F796-46A4-A1AF-53DDAD1A9CFF}"/>
              </a:ext>
            </a:extLst>
          </p:cNvPr>
          <p:cNvSpPr/>
          <p:nvPr/>
        </p:nvSpPr>
        <p:spPr>
          <a:xfrm>
            <a:off x="3050827" y="1813102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0C0CB4-1D92-4CCA-9879-01965574D795}"/>
              </a:ext>
            </a:extLst>
          </p:cNvPr>
          <p:cNvSpPr/>
          <p:nvPr/>
        </p:nvSpPr>
        <p:spPr>
          <a:xfrm>
            <a:off x="3050827" y="2497206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254FE-68C9-4A2D-B747-310CBF8C3C9D}"/>
              </a:ext>
            </a:extLst>
          </p:cNvPr>
          <p:cNvSpPr/>
          <p:nvPr/>
        </p:nvSpPr>
        <p:spPr>
          <a:xfrm>
            <a:off x="3050827" y="3237543"/>
            <a:ext cx="2325842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B0A0-D8E9-40C4-912C-EC0BDDFF117F}"/>
              </a:ext>
            </a:extLst>
          </p:cNvPr>
          <p:cNvSpPr/>
          <p:nvPr/>
        </p:nvSpPr>
        <p:spPr>
          <a:xfrm>
            <a:off x="5420681" y="1238250"/>
            <a:ext cx="3456619" cy="2219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0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19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55C30-C854-405E-B728-0A972E3CDB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97"/>
          <a:stretch/>
        </p:blipFill>
        <p:spPr>
          <a:xfrm>
            <a:off x="743771" y="873847"/>
            <a:ext cx="6886575" cy="2190799"/>
          </a:xfrm>
          <a:prstGeom prst="snip2DiagRect">
            <a:avLst>
              <a:gd name="adj1" fmla="val 0"/>
              <a:gd name="adj2" fmla="val 1046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69F2E-BC53-43BC-82BD-8C4911B2509B}"/>
              </a:ext>
            </a:extLst>
          </p:cNvPr>
          <p:cNvGrpSpPr/>
          <p:nvPr/>
        </p:nvGrpSpPr>
        <p:grpSpPr>
          <a:xfrm>
            <a:off x="1778855" y="3600777"/>
            <a:ext cx="3645225" cy="523220"/>
            <a:chOff x="1778855" y="3600777"/>
            <a:chExt cx="3645225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48F6A0-1648-4718-9BCC-CAFDB55F8D6B}"/>
                </a:ext>
              </a:extLst>
            </p:cNvPr>
            <p:cNvSpPr txBox="1"/>
            <p:nvPr/>
          </p:nvSpPr>
          <p:spPr>
            <a:xfrm>
              <a:off x="1778855" y="3600777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수정할 항목을 선택하지 않고 수정 버튼을 누를 시 오류 메시지 발생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563C5C-93E8-4D1B-B62E-AFF49C53B46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656062" y="3858425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A13B26-0AB6-4C28-8CD3-C7EC4ED73DEA}"/>
              </a:ext>
            </a:extLst>
          </p:cNvPr>
          <p:cNvGrpSpPr/>
          <p:nvPr/>
        </p:nvGrpSpPr>
        <p:grpSpPr>
          <a:xfrm>
            <a:off x="5733000" y="1747232"/>
            <a:ext cx="2731965" cy="2581275"/>
            <a:chOff x="5733000" y="1747232"/>
            <a:chExt cx="2731965" cy="25812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7E7DC2-C85E-4FF1-A859-1EA4D3B4EAA0}"/>
                </a:ext>
              </a:extLst>
            </p:cNvPr>
            <p:cNvGrpSpPr/>
            <p:nvPr/>
          </p:nvGrpSpPr>
          <p:grpSpPr>
            <a:xfrm>
              <a:off x="5733000" y="1747232"/>
              <a:ext cx="2731965" cy="2581275"/>
              <a:chOff x="5672419" y="1520655"/>
              <a:chExt cx="2731965" cy="25812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0F51EFD-FD41-49C7-B72B-AB68A4E4EE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5287"/>
              <a:stretch/>
            </p:blipFill>
            <p:spPr>
              <a:xfrm>
                <a:off x="5672419" y="1520655"/>
                <a:ext cx="2731965" cy="25812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8889611-BF28-41D2-827B-3F3B9E88533E}"/>
                  </a:ext>
                </a:extLst>
              </p:cNvPr>
              <p:cNvSpPr/>
              <p:nvPr/>
            </p:nvSpPr>
            <p:spPr>
              <a:xfrm>
                <a:off x="5856545" y="1626499"/>
                <a:ext cx="2363711" cy="1153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C8A409-DBF8-4913-9036-E2B645178383}"/>
                </a:ext>
              </a:extLst>
            </p:cNvPr>
            <p:cNvSpPr/>
            <p:nvPr/>
          </p:nvSpPr>
          <p:spPr>
            <a:xfrm>
              <a:off x="6758836" y="3998069"/>
              <a:ext cx="629191" cy="258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3BD9E5-5D0A-4BD6-92BE-E8363582356E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322402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20" name="Google Shape;238;p31">
            <a:extLst>
              <a:ext uri="{FF2B5EF4-FFF2-40B4-BE49-F238E27FC236}">
                <a16:creationId xmlns:a16="http://schemas.microsoft.com/office/drawing/2014/main" id="{D24C0B2E-1942-4673-9681-EDF8FF080D3B}"/>
              </a:ext>
            </a:extLst>
          </p:cNvPr>
          <p:cNvSpPr txBox="1">
            <a:spLocks/>
          </p:cNvSpPr>
          <p:nvPr/>
        </p:nvSpPr>
        <p:spPr>
          <a:xfrm>
            <a:off x="975162" y="713724"/>
            <a:ext cx="97051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Google Shape;240;p31">
            <a:extLst>
              <a:ext uri="{FF2B5EF4-FFF2-40B4-BE49-F238E27FC236}">
                <a16:creationId xmlns:a16="http://schemas.microsoft.com/office/drawing/2014/main" id="{254AAAAE-2BCC-49D8-BEC9-42641915FF0B}"/>
              </a:ext>
            </a:extLst>
          </p:cNvPr>
          <p:cNvGrpSpPr/>
          <p:nvPr/>
        </p:nvGrpSpPr>
        <p:grpSpPr>
          <a:xfrm>
            <a:off x="438042" y="2156312"/>
            <a:ext cx="3743282" cy="1620095"/>
            <a:chOff x="926442" y="1959398"/>
            <a:chExt cx="3743282" cy="1620095"/>
          </a:xfrm>
        </p:grpSpPr>
        <p:sp>
          <p:nvSpPr>
            <p:cNvPr id="22" name="Google Shape;241;p31">
              <a:extLst>
                <a:ext uri="{FF2B5EF4-FFF2-40B4-BE49-F238E27FC236}">
                  <a16:creationId xmlns:a16="http://schemas.microsoft.com/office/drawing/2014/main" id="{C64242BF-9927-4099-930D-1C86B0450746}"/>
                </a:ext>
              </a:extLst>
            </p:cNvPr>
            <p:cNvSpPr/>
            <p:nvPr/>
          </p:nvSpPr>
          <p:spPr>
            <a:xfrm rot="2700000">
              <a:off x="2397959" y="487881"/>
              <a:ext cx="666994" cy="36100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3" name="Google Shape;242;p31">
              <a:extLst>
                <a:ext uri="{FF2B5EF4-FFF2-40B4-BE49-F238E27FC236}">
                  <a16:creationId xmlns:a16="http://schemas.microsoft.com/office/drawing/2014/main" id="{5864D1A0-7D7F-481E-B22E-2C747597808A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" name="Google Shape;243;p31">
              <a:extLst>
                <a:ext uri="{FF2B5EF4-FFF2-40B4-BE49-F238E27FC236}">
                  <a16:creationId xmlns:a16="http://schemas.microsoft.com/office/drawing/2014/main" id="{34014F65-EC86-46DB-BCC1-41F2D455113E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Playfair Display Regular"/>
                  <a:sym typeface="Playfair Display Regular"/>
                </a:rPr>
                <a:t>프로젝트 개요</a:t>
              </a:r>
              <a:endParaRPr sz="800" dirty="0">
                <a:solidFill>
                  <a:schemeClr val="dk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25" name="Google Shape;244;p31">
              <a:extLst>
                <a:ext uri="{FF2B5EF4-FFF2-40B4-BE49-F238E27FC236}">
                  <a16:creationId xmlns:a16="http://schemas.microsoft.com/office/drawing/2014/main" id="{EF7E4456-F5C1-49BD-B744-6193A3ABF5E1}"/>
                </a:ext>
              </a:extLst>
            </p:cNvPr>
            <p:cNvSpPr txBox="1"/>
            <p:nvPr/>
          </p:nvSpPr>
          <p:spPr>
            <a:xfrm rot="18900000">
              <a:off x="2196455" y="2277198"/>
              <a:ext cx="2473269" cy="62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/>
                <a:t>  프로젝트 개요 일정표 및 업무 분담</a:t>
              </a:r>
            </a:p>
            <a:p>
              <a:pPr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/>
                <a:t>  요구사항명세</a:t>
              </a:r>
            </a:p>
            <a:p>
              <a:pPr marL="127000">
                <a:lnSpc>
                  <a:spcPct val="150000"/>
                </a:lnSpc>
              </a:pPr>
              <a:endParaRPr lang="ko-KR" altLang="en-US" sz="1000" dirty="0"/>
            </a:p>
            <a:p>
              <a:pPr marL="127000">
                <a:lnSpc>
                  <a:spcPct val="150000"/>
                </a:lnSpc>
              </a:pPr>
              <a:endParaRPr lang="ko-KR" altLang="en-US" sz="1000" dirty="0"/>
            </a:p>
            <a:p>
              <a:pPr>
                <a:lnSpc>
                  <a:spcPct val="150000"/>
                </a:lnSpc>
              </a:pPr>
              <a:endParaRPr lang="ko-KR" altLang="en-US" sz="1000" dirty="0"/>
            </a:p>
          </p:txBody>
        </p:sp>
      </p:grpSp>
      <p:grpSp>
        <p:nvGrpSpPr>
          <p:cNvPr id="26" name="Google Shape;245;p31">
            <a:extLst>
              <a:ext uri="{FF2B5EF4-FFF2-40B4-BE49-F238E27FC236}">
                <a16:creationId xmlns:a16="http://schemas.microsoft.com/office/drawing/2014/main" id="{09844D0F-469A-4BB5-A095-AF19AD03A83C}"/>
              </a:ext>
            </a:extLst>
          </p:cNvPr>
          <p:cNvGrpSpPr/>
          <p:nvPr/>
        </p:nvGrpSpPr>
        <p:grpSpPr>
          <a:xfrm>
            <a:off x="2844947" y="2261941"/>
            <a:ext cx="3564940" cy="1597044"/>
            <a:chOff x="2846211" y="1982449"/>
            <a:chExt cx="3564940" cy="1597044"/>
          </a:xfrm>
        </p:grpSpPr>
        <p:sp>
          <p:nvSpPr>
            <p:cNvPr id="27" name="Google Shape;246;p31">
              <a:extLst>
                <a:ext uri="{FF2B5EF4-FFF2-40B4-BE49-F238E27FC236}">
                  <a16:creationId xmlns:a16="http://schemas.microsoft.com/office/drawing/2014/main" id="{E9654641-DD86-4EB0-B486-40A86336AF0C}"/>
                </a:ext>
              </a:extLst>
            </p:cNvPr>
            <p:cNvSpPr/>
            <p:nvPr/>
          </p:nvSpPr>
          <p:spPr>
            <a:xfrm rot="2700000">
              <a:off x="4299349" y="529311"/>
              <a:ext cx="658663" cy="35649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47;p31">
              <a:extLst>
                <a:ext uri="{FF2B5EF4-FFF2-40B4-BE49-F238E27FC236}">
                  <a16:creationId xmlns:a16="http://schemas.microsoft.com/office/drawing/2014/main" id="{0D3448B7-4398-4277-93D9-E15AD3EB11EC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" name="Google Shape;248;p31">
              <a:extLst>
                <a:ext uri="{FF2B5EF4-FFF2-40B4-BE49-F238E27FC236}">
                  <a16:creationId xmlns:a16="http://schemas.microsoft.com/office/drawing/2014/main" id="{DEBA0B09-CF76-49A9-8C74-37205DF1B25E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dk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Playfair Display Regular"/>
                  <a:sym typeface="Playfair Display Regular"/>
                </a:rPr>
                <a:t>Diagrams</a:t>
              </a:r>
              <a:endParaRPr sz="800" dirty="0">
                <a:solidFill>
                  <a:schemeClr val="dk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Playfair Display Regular"/>
                <a:sym typeface="Playfair Display Regular"/>
              </a:endParaRPr>
            </a:p>
          </p:txBody>
        </p:sp>
      </p:grpSp>
      <p:grpSp>
        <p:nvGrpSpPr>
          <p:cNvPr id="31" name="Google Shape;250;p31">
            <a:extLst>
              <a:ext uri="{FF2B5EF4-FFF2-40B4-BE49-F238E27FC236}">
                <a16:creationId xmlns:a16="http://schemas.microsoft.com/office/drawing/2014/main" id="{47500E82-A4AD-4F58-88FC-BCA0A0AEF4CC}"/>
              </a:ext>
            </a:extLst>
          </p:cNvPr>
          <p:cNvGrpSpPr/>
          <p:nvPr/>
        </p:nvGrpSpPr>
        <p:grpSpPr>
          <a:xfrm>
            <a:off x="5335871" y="2274258"/>
            <a:ext cx="3640840" cy="1560820"/>
            <a:chOff x="4781236" y="2018673"/>
            <a:chExt cx="3640840" cy="1560820"/>
          </a:xfrm>
        </p:grpSpPr>
        <p:sp>
          <p:nvSpPr>
            <p:cNvPr id="32" name="Google Shape;251;p31">
              <a:extLst>
                <a:ext uri="{FF2B5EF4-FFF2-40B4-BE49-F238E27FC236}">
                  <a16:creationId xmlns:a16="http://schemas.microsoft.com/office/drawing/2014/main" id="{E85EEC24-8619-4CF3-A728-5B5A4E3E7DA7}"/>
                </a:ext>
              </a:extLst>
            </p:cNvPr>
            <p:cNvSpPr/>
            <p:nvPr/>
          </p:nvSpPr>
          <p:spPr>
            <a:xfrm rot="2700000">
              <a:off x="6205492" y="594417"/>
              <a:ext cx="645573" cy="34940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2;p31">
              <a:extLst>
                <a:ext uri="{FF2B5EF4-FFF2-40B4-BE49-F238E27FC236}">
                  <a16:creationId xmlns:a16="http://schemas.microsoft.com/office/drawing/2014/main" id="{11CBB4E9-19C6-405D-BDFB-A180394E4500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" name="Google Shape;253;p31">
              <a:extLst>
                <a:ext uri="{FF2B5EF4-FFF2-40B4-BE49-F238E27FC236}">
                  <a16:creationId xmlns:a16="http://schemas.microsoft.com/office/drawing/2014/main" id="{A0E13B54-6FFC-45DA-8614-EF8C8003917D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dk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  <a:cs typeface="Playfair Display Regular"/>
                  <a:sym typeface="Playfair Display Regular"/>
                </a:rPr>
                <a:t>코드 및 마무리</a:t>
              </a:r>
              <a:endParaRPr sz="800" dirty="0">
                <a:solidFill>
                  <a:schemeClr val="dk1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35" name="Google Shape;254;p31">
              <a:extLst>
                <a:ext uri="{FF2B5EF4-FFF2-40B4-BE49-F238E27FC236}">
                  <a16:creationId xmlns:a16="http://schemas.microsoft.com/office/drawing/2014/main" id="{884E878F-5830-45B8-A618-09E6C9EE6CCD}"/>
                </a:ext>
              </a:extLst>
            </p:cNvPr>
            <p:cNvSpPr txBox="1"/>
            <p:nvPr/>
          </p:nvSpPr>
          <p:spPr>
            <a:xfrm rot="18900000">
              <a:off x="5909636" y="2373206"/>
              <a:ext cx="2512440" cy="973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0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D26A50"/>
                  </a:solidFill>
                </a:rPr>
                <a:t>5.  </a:t>
              </a:r>
              <a:r>
                <a:rPr lang="ko-KR" altLang="en-US" sz="1000" dirty="0"/>
                <a:t>스토리보드</a:t>
              </a:r>
              <a:endParaRPr lang="en-US" altLang="ko-KR" sz="1000" dirty="0"/>
            </a:p>
            <a:p>
              <a:pPr marL="127000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D26A50"/>
                  </a:solidFill>
                </a:rPr>
                <a:t>6.   </a:t>
              </a:r>
              <a:r>
                <a:rPr lang="ko-KR" altLang="en-US" sz="1000" dirty="0"/>
                <a:t>코드 내용</a:t>
              </a:r>
            </a:p>
            <a:p>
              <a:pPr marL="127000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D26A50"/>
                  </a:solidFill>
                </a:rPr>
                <a:t>7.   </a:t>
              </a:r>
              <a:r>
                <a:rPr lang="ko-KR" altLang="en-US" sz="1000" dirty="0"/>
                <a:t>피드백 및 마무리</a:t>
              </a:r>
            </a:p>
          </p:txBody>
        </p:sp>
      </p:grpSp>
      <p:sp>
        <p:nvSpPr>
          <p:cNvPr id="37" name="Google Shape;244;p31">
            <a:extLst>
              <a:ext uri="{FF2B5EF4-FFF2-40B4-BE49-F238E27FC236}">
                <a16:creationId xmlns:a16="http://schemas.microsoft.com/office/drawing/2014/main" id="{BA5D823F-D302-4E45-A337-354996B98253}"/>
              </a:ext>
            </a:extLst>
          </p:cNvPr>
          <p:cNvSpPr txBox="1"/>
          <p:nvPr/>
        </p:nvSpPr>
        <p:spPr>
          <a:xfrm rot="18900000">
            <a:off x="3847776" y="2445500"/>
            <a:ext cx="3138223" cy="1001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3. </a:t>
            </a:r>
            <a:r>
              <a:rPr lang="ko-KR" altLang="en-US" sz="1000" dirty="0" err="1"/>
              <a:t>유스케이스</a:t>
            </a:r>
            <a:r>
              <a:rPr lang="ko-KR" altLang="en-US" sz="1000" dirty="0"/>
              <a:t> 클래스 다이어그램 시퀀스 다이어그램 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4. ERD (</a:t>
            </a:r>
            <a:r>
              <a:rPr lang="ko-KR" altLang="en-US" sz="1000" dirty="0"/>
              <a:t>논리</a:t>
            </a:r>
            <a:r>
              <a:rPr lang="en-US" altLang="ko-KR" sz="1000" dirty="0"/>
              <a:t>, </a:t>
            </a:r>
            <a:r>
              <a:rPr lang="ko-KR" altLang="en-US" sz="1000" dirty="0"/>
              <a:t>물리</a:t>
            </a:r>
            <a:r>
              <a:rPr lang="en-US" altLang="ko-KR" sz="1000" dirty="0"/>
              <a:t>)</a:t>
            </a:r>
            <a:endParaRPr lang="ko-KR" altLang="en-US" sz="1000" dirty="0"/>
          </a:p>
          <a:p>
            <a:pPr marL="127000">
              <a:lnSpc>
                <a:spcPct val="150000"/>
              </a:lnSpc>
            </a:pPr>
            <a:endParaRPr lang="ko-KR" altLang="en-US" sz="1000" dirty="0"/>
          </a:p>
          <a:p>
            <a:pPr marL="127000">
              <a:lnSpc>
                <a:spcPct val="150000"/>
              </a:lnSpc>
            </a:pPr>
            <a:endParaRPr lang="ko-KR" altLang="en-US" sz="1000" dirty="0"/>
          </a:p>
          <a:p>
            <a:pPr>
              <a:lnSpc>
                <a:spcPct val="150000"/>
              </a:lnSpc>
            </a:pP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7361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20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7A95C1-92FE-4D8C-8656-0BBC0990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64" y="873242"/>
            <a:ext cx="6819900" cy="2219325"/>
          </a:xfrm>
          <a:prstGeom prst="snip2DiagRect">
            <a:avLst>
              <a:gd name="adj1" fmla="val 0"/>
              <a:gd name="adj2" fmla="val 1156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68D9D1-B51E-424D-9BB3-3177817FE4A3}"/>
              </a:ext>
            </a:extLst>
          </p:cNvPr>
          <p:cNvGrpSpPr/>
          <p:nvPr/>
        </p:nvGrpSpPr>
        <p:grpSpPr>
          <a:xfrm>
            <a:off x="5733000" y="1803959"/>
            <a:ext cx="2568522" cy="2577215"/>
            <a:chOff x="5733000" y="2096436"/>
            <a:chExt cx="2568522" cy="25772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CB49166-9FCA-4C72-9612-E803AC5F0CED}"/>
                </a:ext>
              </a:extLst>
            </p:cNvPr>
            <p:cNvGrpSpPr/>
            <p:nvPr/>
          </p:nvGrpSpPr>
          <p:grpSpPr>
            <a:xfrm>
              <a:off x="5733000" y="2096436"/>
              <a:ext cx="2568522" cy="2577215"/>
              <a:chOff x="5733000" y="2791196"/>
              <a:chExt cx="2568522" cy="257721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4CEF16A-3999-4551-8653-B17309DC9E39}"/>
                  </a:ext>
                </a:extLst>
              </p:cNvPr>
              <p:cNvGrpSpPr/>
              <p:nvPr/>
            </p:nvGrpSpPr>
            <p:grpSpPr>
              <a:xfrm>
                <a:off x="5733000" y="2791196"/>
                <a:ext cx="2568522" cy="2577215"/>
                <a:chOff x="6297283" y="2456320"/>
                <a:chExt cx="1826580" cy="183276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BB1E75F-8001-42F4-BAB7-3A8C84A6E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31497"/>
                <a:stretch/>
              </p:blipFill>
              <p:spPr>
                <a:xfrm>
                  <a:off x="6297283" y="2456320"/>
                  <a:ext cx="1826580" cy="1832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8843073-1479-4B3B-BBDF-765586048A5C}"/>
                    </a:ext>
                  </a:extLst>
                </p:cNvPr>
                <p:cNvSpPr/>
                <p:nvPr/>
              </p:nvSpPr>
              <p:spPr>
                <a:xfrm>
                  <a:off x="7475636" y="4029834"/>
                  <a:ext cx="470743" cy="23472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2DC0D58-C557-4268-9B49-CE2033E6B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/>
              <a:stretch/>
            </p:blipFill>
            <p:spPr>
              <a:xfrm>
                <a:off x="5856261" y="2951497"/>
                <a:ext cx="2321999" cy="113534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2D6F7F-95E0-4106-BFA4-0A6CA710125A}"/>
                </a:ext>
              </a:extLst>
            </p:cNvPr>
            <p:cNvSpPr/>
            <p:nvPr/>
          </p:nvSpPr>
          <p:spPr>
            <a:xfrm>
              <a:off x="5856261" y="2275100"/>
              <a:ext cx="2341920" cy="11169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40B55A-03E1-4E96-87C4-1C6F8E7BFBD5}"/>
              </a:ext>
            </a:extLst>
          </p:cNvPr>
          <p:cNvGrpSpPr/>
          <p:nvPr/>
        </p:nvGrpSpPr>
        <p:grpSpPr>
          <a:xfrm>
            <a:off x="1776439" y="3600332"/>
            <a:ext cx="3645225" cy="523220"/>
            <a:chOff x="1914003" y="3574016"/>
            <a:chExt cx="3645225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FCCDE-E104-47FF-94F1-D5364436C827}"/>
                </a:ext>
              </a:extLst>
            </p:cNvPr>
            <p:cNvSpPr txBox="1"/>
            <p:nvPr/>
          </p:nvSpPr>
          <p:spPr>
            <a:xfrm>
              <a:off x="1914003" y="3574016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삭제할 항목을 선택하지 않고 삭제 버튼을 누를 시 오류 메시지 발생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4E37DD-1778-44F7-AF62-1C2E62D0F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10" y="3835626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15F5A2-8EF8-49F8-B978-7AA814853F29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6139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21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6CFBE-21DA-48CD-9F5E-6ADB1C96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9" y="901616"/>
            <a:ext cx="7543800" cy="1800225"/>
          </a:xfrm>
          <a:prstGeom prst="snip2DiagRect">
            <a:avLst>
              <a:gd name="adj1" fmla="val 0"/>
              <a:gd name="adj2" fmla="val 1936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3C846-5AC9-44FC-8364-6F372B0FA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443" y="2252819"/>
            <a:ext cx="5377113" cy="2514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34A223-AB97-4A13-9089-9FE9ED9D04C0}"/>
              </a:ext>
            </a:extLst>
          </p:cNvPr>
          <p:cNvSpPr/>
          <p:nvPr/>
        </p:nvSpPr>
        <p:spPr>
          <a:xfrm>
            <a:off x="3301550" y="2783660"/>
            <a:ext cx="1147389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5D1EF9-1178-4BB1-8299-4CF2AA926CD2}"/>
              </a:ext>
            </a:extLst>
          </p:cNvPr>
          <p:cNvSpPr/>
          <p:nvPr/>
        </p:nvSpPr>
        <p:spPr>
          <a:xfrm>
            <a:off x="3301550" y="3759137"/>
            <a:ext cx="605606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38A2D-BFBF-414E-A120-765343A35F07}"/>
              </a:ext>
            </a:extLst>
          </p:cNvPr>
          <p:cNvSpPr txBox="1"/>
          <p:nvPr/>
        </p:nvSpPr>
        <p:spPr>
          <a:xfrm>
            <a:off x="210394" y="208239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saveAction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68CFAFAC-74B5-4BD2-8BC1-282723E56AB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C28D3-A84A-4FB0-9CB6-A8FC4436C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2" y="1376362"/>
            <a:ext cx="4581525" cy="2390775"/>
          </a:xfrm>
          <a:prstGeom prst="snip2DiagRect">
            <a:avLst>
              <a:gd name="adj1" fmla="val 0"/>
              <a:gd name="adj2" fmla="val 809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01DC0-F8C7-402F-8CDC-5AB9FDAB6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2" b="-1"/>
          <a:stretch/>
        </p:blipFill>
        <p:spPr>
          <a:xfrm>
            <a:off x="4984909" y="2598009"/>
            <a:ext cx="3419475" cy="2021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7422C-6306-4E72-A31E-9B98F1BDD412}"/>
              </a:ext>
            </a:extLst>
          </p:cNvPr>
          <p:cNvSpPr txBox="1"/>
          <p:nvPr/>
        </p:nvSpPr>
        <p:spPr>
          <a:xfrm>
            <a:off x="210394" y="2082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323188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786339" y="-830549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677630" y="538752"/>
            <a:ext cx="140443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855667" y="1772729"/>
            <a:ext cx="334744" cy="334744"/>
            <a:chOff x="1855667" y="1772729"/>
            <a:chExt cx="334744" cy="334744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863658" y="1809778"/>
              <a:ext cx="318761" cy="2204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봄비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 err="1"/>
              <a:t>fx</a:t>
            </a:r>
            <a:r>
              <a:rPr lang="ko-KR" altLang="en-US" sz="1050" dirty="0"/>
              <a:t>로 표를 꾸미고 싶었는데 아이콘만 삽입해서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검색기능이 없어서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4796503" y="1128247"/>
            <a:ext cx="2617596" cy="55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ko-KR" altLang="en-US" sz="1050" dirty="0"/>
              <a:t>실수로라도 삭제버튼을 누를 경우도 있을 수 있기 때문에 삭제 시 삭제 하시겠냐는 확인창이 없어서 아쉬웠다</a:t>
            </a: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4" y="4063600"/>
            <a:ext cx="1396239" cy="1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수정한 후 스크롤을 움직여 범위 밖으로 나갔다가 다시 돌아와야만 수정 추가 된 부분이 확인돼서 아쉬웠다</a:t>
            </a:r>
            <a:r>
              <a:rPr lang="en-US" altLang="ko-KR" sz="1050" dirty="0"/>
              <a:t>.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그래프가 연결이 안 돼서 아쉬웠다</a:t>
            </a:r>
            <a:r>
              <a:rPr lang="en-US" altLang="ko-KR" sz="1050" dirty="0"/>
              <a:t>. </a:t>
            </a:r>
            <a:r>
              <a:rPr lang="ko-KR" altLang="en-US" sz="1050" dirty="0"/>
              <a:t>코드 부분 공부가 부족했다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 삭제 실행 후 확인창이 뜨지 않아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419;p42">
            <a:extLst>
              <a:ext uri="{FF2B5EF4-FFF2-40B4-BE49-F238E27FC236}">
                <a16:creationId xmlns:a16="http://schemas.microsoft.com/office/drawing/2014/main" id="{5453635C-07AF-42D5-BB26-E1FECD725B35}"/>
              </a:ext>
            </a:extLst>
          </p:cNvPr>
          <p:cNvSpPr/>
          <p:nvPr/>
        </p:nvSpPr>
        <p:spPr>
          <a:xfrm>
            <a:off x="3891733" y="1809777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동원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19;p42">
            <a:extLst>
              <a:ext uri="{FF2B5EF4-FFF2-40B4-BE49-F238E27FC236}">
                <a16:creationId xmlns:a16="http://schemas.microsoft.com/office/drawing/2014/main" id="{D40A9FC5-1AFE-4F3D-AD11-26E6B44398A0}"/>
              </a:ext>
            </a:extLst>
          </p:cNvPr>
          <p:cNvSpPr/>
          <p:nvPr/>
        </p:nvSpPr>
        <p:spPr>
          <a:xfrm>
            <a:off x="5919514" y="180977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현지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Google Shape;419;p42">
            <a:extLst>
              <a:ext uri="{FF2B5EF4-FFF2-40B4-BE49-F238E27FC236}">
                <a16:creationId xmlns:a16="http://schemas.microsoft.com/office/drawing/2014/main" id="{35E82B84-C80A-403C-8F6A-0C0906CA178E}"/>
              </a:ext>
            </a:extLst>
          </p:cNvPr>
          <p:cNvSpPr/>
          <p:nvPr/>
        </p:nvSpPr>
        <p:spPr>
          <a:xfrm>
            <a:off x="2898966" y="370326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419;p42">
            <a:extLst>
              <a:ext uri="{FF2B5EF4-FFF2-40B4-BE49-F238E27FC236}">
                <a16:creationId xmlns:a16="http://schemas.microsoft.com/office/drawing/2014/main" id="{9107F4F5-13B3-4660-8FC4-47609A5AE470}"/>
              </a:ext>
            </a:extLst>
          </p:cNvPr>
          <p:cNvSpPr/>
          <p:nvPr/>
        </p:nvSpPr>
        <p:spPr>
          <a:xfrm>
            <a:off x="4937518" y="3704840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봄비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419;p42">
            <a:extLst>
              <a:ext uri="{FF2B5EF4-FFF2-40B4-BE49-F238E27FC236}">
                <a16:creationId xmlns:a16="http://schemas.microsoft.com/office/drawing/2014/main" id="{55EF2351-9B9C-4BC6-B308-2817A6EC35BA}"/>
              </a:ext>
            </a:extLst>
          </p:cNvPr>
          <p:cNvSpPr/>
          <p:nvPr/>
        </p:nvSpPr>
        <p:spPr>
          <a:xfrm>
            <a:off x="6957839" y="3697133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4363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839354" y="1991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24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;p21">
            <a:extLst>
              <a:ext uri="{FF2B5EF4-FFF2-40B4-BE49-F238E27FC236}">
                <a16:creationId xmlns:a16="http://schemas.microsoft.com/office/drawing/2014/main" id="{5F374F0B-22D3-46F5-9B54-F97B236F9548}"/>
              </a:ext>
            </a:extLst>
          </p:cNvPr>
          <p:cNvSpPr/>
          <p:nvPr/>
        </p:nvSpPr>
        <p:spPr>
          <a:xfrm>
            <a:off x="5559998" y="380551"/>
            <a:ext cx="4161802" cy="438195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Google Shape;94;p17">
            <a:extLst>
              <a:ext uri="{FF2B5EF4-FFF2-40B4-BE49-F238E27FC236}">
                <a16:creationId xmlns:a16="http://schemas.microsoft.com/office/drawing/2014/main" id="{955B79AD-AE96-4C4F-AEA7-42D1BFD8065F}"/>
              </a:ext>
            </a:extLst>
          </p:cNvPr>
          <p:cNvSpPr txBox="1">
            <a:spLocks/>
          </p:cNvSpPr>
          <p:nvPr/>
        </p:nvSpPr>
        <p:spPr>
          <a:xfrm>
            <a:off x="1297895" y="190262"/>
            <a:ext cx="3631675" cy="72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2AA3BB-902F-4A92-8CD2-0996201FB1A4}"/>
              </a:ext>
            </a:extLst>
          </p:cNvPr>
          <p:cNvGrpSpPr/>
          <p:nvPr/>
        </p:nvGrpSpPr>
        <p:grpSpPr>
          <a:xfrm>
            <a:off x="1297895" y="1307680"/>
            <a:ext cx="4262103" cy="3040061"/>
            <a:chOff x="350520" y="1389576"/>
            <a:chExt cx="4573686" cy="305894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90D41774-796C-4181-9319-C84B40D29827}"/>
                </a:ext>
              </a:extLst>
            </p:cNvPr>
            <p:cNvSpPr/>
            <p:nvPr/>
          </p:nvSpPr>
          <p:spPr>
            <a:xfrm>
              <a:off x="350520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B09EE3E0-EFA8-474B-A2D3-44E194BC34B2}"/>
                </a:ext>
              </a:extLst>
            </p:cNvPr>
            <p:cNvSpPr/>
            <p:nvPr/>
          </p:nvSpPr>
          <p:spPr>
            <a:xfrm>
              <a:off x="350521" y="210176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유기견의 정보를 수정 시 편리한 서비스를 제공할 수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</a:t>
              </a:r>
              <a:endParaRPr lang="en-ID" sz="1200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042412B-8B0B-4D71-A7C9-3D3D1C454AD4}"/>
                </a:ext>
              </a:extLst>
            </p:cNvPr>
            <p:cNvSpPr/>
            <p:nvPr/>
          </p:nvSpPr>
          <p:spPr>
            <a:xfrm>
              <a:off x="350521" y="1856246"/>
              <a:ext cx="2014414" cy="1951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en-ID" b="1" dirty="0">
                  <a:solidFill>
                    <a:srgbClr val="006847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PURPOSE</a:t>
              </a: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A1E233A7-EF19-4EAC-945E-E3C2D3B7778A}"/>
                </a:ext>
              </a:extLst>
            </p:cNvPr>
            <p:cNvSpPr/>
            <p:nvPr/>
          </p:nvSpPr>
          <p:spPr>
            <a:xfrm>
              <a:off x="350520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0702B1A-9446-4E62-9A01-C77E048F2D25}"/>
                </a:ext>
              </a:extLst>
            </p:cNvPr>
            <p:cNvSpPr/>
            <p:nvPr/>
          </p:nvSpPr>
          <p:spPr>
            <a:xfrm>
              <a:off x="350521" y="365323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관리자가 </a:t>
              </a:r>
              <a:r>
                <a:rPr lang="ko-KR" altLang="en-US" sz="1200" dirty="0" err="1">
                  <a:latin typeface="+mj-ea"/>
                  <a:ea typeface="+mj-ea"/>
                </a:rPr>
                <a:t>유기견</a:t>
              </a:r>
              <a:r>
                <a:rPr lang="ko-KR" altLang="en-US" sz="1200" dirty="0">
                  <a:latin typeface="+mj-ea"/>
                  <a:ea typeface="+mj-ea"/>
                </a:rPr>
                <a:t> 정보 추가 수정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삭제 기능 활동을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23620F3-2F75-4D56-876F-71FC15AC074A}"/>
                </a:ext>
              </a:extLst>
            </p:cNvPr>
            <p:cNvSpPr/>
            <p:nvPr/>
          </p:nvSpPr>
          <p:spPr>
            <a:xfrm>
              <a:off x="350521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정보 추가 및 수정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34E1DBD6-1EAB-454C-931E-05AC593FFCCF}"/>
                </a:ext>
              </a:extLst>
            </p:cNvPr>
            <p:cNvSpPr/>
            <p:nvPr/>
          </p:nvSpPr>
          <p:spPr>
            <a:xfrm>
              <a:off x="2909792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66B26BA0-02D7-435D-9C2B-92B520680FB6}"/>
                </a:ext>
              </a:extLst>
            </p:cNvPr>
            <p:cNvSpPr/>
            <p:nvPr/>
          </p:nvSpPr>
          <p:spPr>
            <a:xfrm>
              <a:off x="2909792" y="2101766"/>
              <a:ext cx="2014414" cy="796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유기견의 </a:t>
              </a:r>
              <a:r>
                <a:rPr lang="ko-KR" altLang="en-US" sz="1200" dirty="0" err="1">
                  <a:latin typeface="+mj-ea"/>
                  <a:ea typeface="+mj-ea"/>
                </a:rPr>
                <a:t>견종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코드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</a:rPr>
                <a:t>마릿수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보호센터 위치를 지정하여 보다 편리한 작업을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49304F6F-EC83-4517-94F8-EEDC7BD58DC3}"/>
                </a:ext>
              </a:extLst>
            </p:cNvPr>
            <p:cNvSpPr/>
            <p:nvPr/>
          </p:nvSpPr>
          <p:spPr>
            <a:xfrm>
              <a:off x="2909792" y="185624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</a:t>
              </a:r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관리</a:t>
              </a:r>
              <a:endParaRPr lang="en-ID" b="1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DDDA1E1-345D-4CCA-90F8-CDFC4439AC8D}"/>
                </a:ext>
              </a:extLst>
            </p:cNvPr>
            <p:cNvSpPr/>
            <p:nvPr/>
          </p:nvSpPr>
          <p:spPr>
            <a:xfrm>
              <a:off x="2909792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92AB5EDB-31D6-4134-ACEC-82B7B671078C}"/>
                </a:ext>
              </a:extLst>
            </p:cNvPr>
            <p:cNvSpPr/>
            <p:nvPr/>
          </p:nvSpPr>
          <p:spPr>
            <a:xfrm>
              <a:off x="2909792" y="3653236"/>
              <a:ext cx="2014414" cy="7952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유기견들을 견종으로 분류하고 각자에게 코드를 부여하여 객체를 보다 구분하기 수월합니다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altLang="ko-KR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A48C07F-B8AE-4D46-B8D9-BC73D6B3AB09}"/>
                </a:ext>
              </a:extLst>
            </p:cNvPr>
            <p:cNvSpPr/>
            <p:nvPr/>
          </p:nvSpPr>
          <p:spPr>
            <a:xfrm>
              <a:off x="2909792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그에 따른 편리성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D07F690-5C99-47B6-A1C1-B2FD6250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A57C5DA-9E76-46D4-99DC-328C8685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9390DBE-01DD-4BD0-B4C7-30C0386B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5D3AF0-57C8-45AA-9E21-8F0E62D6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Google Shape;95;p17">
            <a:extLst>
              <a:ext uri="{FF2B5EF4-FFF2-40B4-BE49-F238E27FC236}">
                <a16:creationId xmlns:a16="http://schemas.microsoft.com/office/drawing/2014/main" id="{F1285CE6-4441-4C11-9B74-4B0E275FF0F0}"/>
              </a:ext>
            </a:extLst>
          </p:cNvPr>
          <p:cNvSpPr txBox="1">
            <a:spLocks/>
          </p:cNvSpPr>
          <p:nvPr/>
        </p:nvSpPr>
        <p:spPr>
          <a:xfrm>
            <a:off x="972433" y="4652491"/>
            <a:ext cx="6448151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Inter-Regular"/>
              <a:buNone/>
            </a:pP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Dog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Master’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유기견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관리 서비스 입니다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solidFill>
                <a:srgbClr val="FFB4BA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Google Shape;126;p21">
            <a:extLst>
              <a:ext uri="{FF2B5EF4-FFF2-40B4-BE49-F238E27FC236}">
                <a16:creationId xmlns:a16="http://schemas.microsoft.com/office/drawing/2014/main" id="{74835A6B-55DE-47AC-B977-1593148578C2}"/>
              </a:ext>
            </a:extLst>
          </p:cNvPr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373381" y="1091390"/>
            <a:ext cx="1785302" cy="10363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일정표</a:t>
            </a:r>
            <a:endParaRPr sz="34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2000" contrast="-67000"/>
                    </a14:imgEffect>
                  </a14:imgLayer>
                </a14:imgProps>
              </a:ext>
            </a:extLst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6E02F7-43CC-4581-84C6-D38DFE470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980" y="133833"/>
            <a:ext cx="5348933" cy="48054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25;p21">
            <a:extLst>
              <a:ext uri="{FF2B5EF4-FFF2-40B4-BE49-F238E27FC236}">
                <a16:creationId xmlns:a16="http://schemas.microsoft.com/office/drawing/2014/main" id="{5AF482E2-5233-45DB-93C1-340695076449}"/>
              </a:ext>
            </a:extLst>
          </p:cNvPr>
          <p:cNvSpPr/>
          <p:nvPr/>
        </p:nvSpPr>
        <p:spPr>
          <a:xfrm rot="10800000">
            <a:off x="-396619" y="371945"/>
            <a:ext cx="2555302" cy="247521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7EFEE56A-D0E4-45D9-91AF-859998CAA55D}"/>
              </a:ext>
            </a:extLst>
          </p:cNvPr>
          <p:cNvSpPr/>
          <p:nvPr/>
        </p:nvSpPr>
        <p:spPr>
          <a:xfrm rot="10800000">
            <a:off x="2815780" y="1838777"/>
            <a:ext cx="2375400" cy="2375400"/>
          </a:xfrm>
          <a:prstGeom prst="chord">
            <a:avLst>
              <a:gd name="adj1" fmla="val 295560"/>
              <a:gd name="adj2" fmla="val 127030"/>
            </a:avLst>
          </a:prstGeom>
          <a:solidFill>
            <a:srgbClr val="FFF0ED">
              <a:alpha val="5607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1894574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요구사항명세 </a:t>
            </a: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 err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유스케이스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피드백</a:t>
            </a:r>
            <a:endParaRPr lang="ko-KR" altLang="en-US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프로젝트 개요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제작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</a:t>
            </a: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발표 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ERD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스토리보드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Playfair Display"/>
              </a:rPr>
              <a:t>B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D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7879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0;p18">
            <a:extLst>
              <a:ext uri="{FF2B5EF4-FFF2-40B4-BE49-F238E27FC236}">
                <a16:creationId xmlns:a16="http://schemas.microsoft.com/office/drawing/2014/main" id="{595828ED-40D6-4F86-8089-EBF9F4ECD894}"/>
              </a:ext>
            </a:extLst>
          </p:cNvPr>
          <p:cNvSpPr/>
          <p:nvPr/>
        </p:nvSpPr>
        <p:spPr>
          <a:xfrm rot="13181277">
            <a:off x="-203721" y="170043"/>
            <a:ext cx="1393461" cy="1393461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233C7-CB3B-43D5-98DE-6CAC5BDAA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992700"/>
            <a:ext cx="4629150" cy="35755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D2D60556-576A-4267-B0EF-CC626E0BA5FD}"/>
              </a:ext>
            </a:extLst>
          </p:cNvPr>
          <p:cNvSpPr txBox="1">
            <a:spLocks/>
          </p:cNvSpPr>
          <p:nvPr/>
        </p:nvSpPr>
        <p:spPr>
          <a:xfrm>
            <a:off x="272925" y="252229"/>
            <a:ext cx="1036945" cy="6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dist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협업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21">
            <a:extLst>
              <a:ext uri="{FF2B5EF4-FFF2-40B4-BE49-F238E27FC236}">
                <a16:creationId xmlns:a16="http://schemas.microsoft.com/office/drawing/2014/main" id="{FF7D3BA6-CC74-4B68-9C05-4C498D8116F3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00;p18">
            <a:extLst>
              <a:ext uri="{FF2B5EF4-FFF2-40B4-BE49-F238E27FC236}">
                <a16:creationId xmlns:a16="http://schemas.microsoft.com/office/drawing/2014/main" id="{8E61092B-F54F-43EE-8693-EF4951B9AF4F}"/>
              </a:ext>
            </a:extLst>
          </p:cNvPr>
          <p:cNvSpPr/>
          <p:nvPr/>
        </p:nvSpPr>
        <p:spPr>
          <a:xfrm rot="2300976">
            <a:off x="5673901" y="518251"/>
            <a:ext cx="4106997" cy="4106997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4E9B85-295D-483B-9786-890C9B13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40072"/>
              </p:ext>
            </p:extLst>
          </p:nvPr>
        </p:nvGraphicFramePr>
        <p:xfrm>
          <a:off x="1161321" y="1011729"/>
          <a:ext cx="6821358" cy="38150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31">
                  <a:extLst>
                    <a:ext uri="{9D8B030D-6E8A-4147-A177-3AD203B41FA5}">
                      <a16:colId xmlns:a16="http://schemas.microsoft.com/office/drawing/2014/main" val="2279893450"/>
                    </a:ext>
                  </a:extLst>
                </a:gridCol>
                <a:gridCol w="1319125">
                  <a:extLst>
                    <a:ext uri="{9D8B030D-6E8A-4147-A177-3AD203B41FA5}">
                      <a16:colId xmlns:a16="http://schemas.microsoft.com/office/drawing/2014/main" val="802926614"/>
                    </a:ext>
                  </a:extLst>
                </a:gridCol>
                <a:gridCol w="4566002">
                  <a:extLst>
                    <a:ext uri="{9D8B030D-6E8A-4147-A177-3AD203B41FA5}">
                      <a16:colId xmlns:a16="http://schemas.microsoft.com/office/drawing/2014/main" val="307603963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05683"/>
                  </a:ext>
                </a:extLst>
              </a:tr>
              <a:tr h="843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데이터베이스를 받아 보호소에 있는 유기견의 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 위치’ 값이 적혀 있는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dog_master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(table) </a:t>
                      </a:r>
                      <a:r>
                        <a:rPr lang="ko-KR" altLang="en-US" sz="1200" dirty="0"/>
                        <a:t>출력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하단에 추가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버튼 출력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4889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-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62982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062703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8762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72029"/>
                  </a:ext>
                </a:extLst>
              </a:tr>
              <a:tr h="31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660456"/>
                  </a:ext>
                </a:extLst>
              </a:tr>
            </a:tbl>
          </a:graphicData>
        </a:graphic>
      </p:graphicFrame>
      <p:sp>
        <p:nvSpPr>
          <p:cNvPr id="25" name="Google Shape;494;p46">
            <a:extLst>
              <a:ext uri="{FF2B5EF4-FFF2-40B4-BE49-F238E27FC236}">
                <a16:creationId xmlns:a16="http://schemas.microsoft.com/office/drawing/2014/main" id="{37827CB2-FD43-4E31-91F2-2B7053BB38A8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227150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요구사항명세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57A6FF94-99B7-4F60-AE11-49C48128D7DD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0716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E46FE-35CB-42C4-AD48-EC3509EC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934440"/>
            <a:ext cx="7686675" cy="401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B61AF6A7-C59A-4988-BFEC-6A0945AA1C57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145F9-A4E0-4D1E-872E-F5211BCB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876300"/>
            <a:ext cx="6219825" cy="409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15784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564</Words>
  <Application>Microsoft Office PowerPoint</Application>
  <PresentationFormat>화면 슬라이드 쇼(16:9)</PresentationFormat>
  <Paragraphs>159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7" baseType="lpstr">
      <vt:lpstr>Inter</vt:lpstr>
      <vt:lpstr>HY견고딕</vt:lpstr>
      <vt:lpstr>Playfair Display Regular</vt:lpstr>
      <vt:lpstr>Arial</vt:lpstr>
      <vt:lpstr>Calibri</vt:lpstr>
      <vt:lpstr>Georgia</vt:lpstr>
      <vt:lpstr>맑은 고딕</vt:lpstr>
      <vt:lpstr>Playfair Display</vt:lpstr>
      <vt:lpstr>휴먼모음T</vt:lpstr>
      <vt:lpstr>HY중고딕</vt:lpstr>
      <vt:lpstr>HY얕은샘물M</vt:lpstr>
      <vt:lpstr>Inter-Regular</vt:lpstr>
      <vt:lpstr>Feeble template</vt:lpstr>
      <vt:lpstr>유기견 보호 관리 </vt:lpstr>
      <vt:lpstr>PowerPoint 프레젠테이션</vt:lpstr>
      <vt:lpstr>PowerPoint 프레젠테이션</vt:lpstr>
      <vt:lpstr>일정표</vt:lpstr>
      <vt:lpstr>업무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DAO – 테이블 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ez220409</dc:creator>
  <cp:lastModifiedBy>ez220409</cp:lastModifiedBy>
  <cp:revision>155</cp:revision>
  <dcterms:modified xsi:type="dcterms:W3CDTF">2022-06-29T06:44:12Z</dcterms:modified>
</cp:coreProperties>
</file>